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5" r:id="rId8"/>
    <p:sldId id="269" r:id="rId9"/>
    <p:sldId id="274" r:id="rId10"/>
    <p:sldId id="276" r:id="rId11"/>
    <p:sldId id="275" r:id="rId12"/>
    <p:sldId id="271" r:id="rId13"/>
    <p:sldId id="279" r:id="rId14"/>
    <p:sldId id="270" r:id="rId15"/>
    <p:sldId id="264" r:id="rId16"/>
    <p:sldId id="25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3D6F7-77C5-4D2D-8D7C-3C5751BEBF15}" type="datetimeFigureOut">
              <a:rPr lang="en-GB" smtClean="0"/>
              <a:t>22/05/2022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5452C-A1D3-4924-BF6D-4BB8348669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6296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3D6F7-77C5-4D2D-8D7C-3C5751BEBF15}" type="datetimeFigureOut">
              <a:rPr lang="en-GB" smtClean="0"/>
              <a:t>22/05/2022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5452C-A1D3-4924-BF6D-4BB8348669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6770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3D6F7-77C5-4D2D-8D7C-3C5751BEBF15}" type="datetimeFigureOut">
              <a:rPr lang="en-GB" smtClean="0"/>
              <a:t>22/05/2022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5452C-A1D3-4924-BF6D-4BB8348669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560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3D6F7-77C5-4D2D-8D7C-3C5751BEBF15}" type="datetimeFigureOut">
              <a:rPr lang="en-GB" smtClean="0"/>
              <a:t>22/05/2022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5452C-A1D3-4924-BF6D-4BB8348669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9240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3D6F7-77C5-4D2D-8D7C-3C5751BEBF15}" type="datetimeFigureOut">
              <a:rPr lang="en-GB" smtClean="0"/>
              <a:t>22/05/2022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5452C-A1D3-4924-BF6D-4BB8348669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2160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3D6F7-77C5-4D2D-8D7C-3C5751BEBF15}" type="datetimeFigureOut">
              <a:rPr lang="en-GB" smtClean="0"/>
              <a:t>22/05/2022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5452C-A1D3-4924-BF6D-4BB8348669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3574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3D6F7-77C5-4D2D-8D7C-3C5751BEBF15}" type="datetimeFigureOut">
              <a:rPr lang="en-GB" smtClean="0"/>
              <a:t>22/05/2022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5452C-A1D3-4924-BF6D-4BB8348669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9280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3D6F7-77C5-4D2D-8D7C-3C5751BEBF15}" type="datetimeFigureOut">
              <a:rPr lang="en-GB" smtClean="0"/>
              <a:t>22/05/2022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5452C-A1D3-4924-BF6D-4BB8348669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9757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3D6F7-77C5-4D2D-8D7C-3C5751BEBF15}" type="datetimeFigureOut">
              <a:rPr lang="en-GB" smtClean="0"/>
              <a:t>22/05/2022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5452C-A1D3-4924-BF6D-4BB8348669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4426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3D6F7-77C5-4D2D-8D7C-3C5751BEBF15}" type="datetimeFigureOut">
              <a:rPr lang="en-GB" smtClean="0"/>
              <a:t>22/05/2022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5452C-A1D3-4924-BF6D-4BB8348669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2936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3D6F7-77C5-4D2D-8D7C-3C5751BEBF15}" type="datetimeFigureOut">
              <a:rPr lang="en-GB" smtClean="0"/>
              <a:t>22/05/2022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5452C-A1D3-4924-BF6D-4BB8348669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097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73D6F7-77C5-4D2D-8D7C-3C5751BEBF15}" type="datetimeFigureOut">
              <a:rPr lang="en-GB" smtClean="0"/>
              <a:t>22/05/2022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C5452C-A1D3-4924-BF6D-4BB8348669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2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ipsonet.org/wp-content/uploads/2022/01/William-Smith-and-his-Pocket-Companions-of-1735.pdf" TargetMode="Externa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180588"/>
          </a:xfrm>
        </p:spPr>
        <p:txBody>
          <a:bodyPr>
            <a:normAutofit fontScale="32500" lnSpcReduction="20000"/>
          </a:bodyPr>
          <a:lstStyle/>
          <a:p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GB" sz="4400" b="1" u="sng" dirty="0">
                <a:latin typeface="Garamond" panose="02020404030301010803" pitchFamily="18" charset="0"/>
                <a:hlinkClick r:id="rId2"/>
              </a:rPr>
              <a:t>William</a:t>
            </a:r>
            <a:r>
              <a:rPr lang="en-GB" sz="4400" u="sng" dirty="0">
                <a:latin typeface="Garamond" panose="02020404030301010803" pitchFamily="18" charset="0"/>
                <a:hlinkClick r:id="rId2"/>
              </a:rPr>
              <a:t> </a:t>
            </a:r>
            <a:r>
              <a:rPr lang="en-GB" sz="4400" b="1" u="sng" dirty="0" smtClean="0">
                <a:latin typeface="Garamond" panose="02020404030301010803" pitchFamily="18" charset="0"/>
                <a:hlinkClick r:id="rId2"/>
              </a:rPr>
              <a:t>Smith</a:t>
            </a:r>
          </a:p>
          <a:p>
            <a:pPr marL="0" indent="0" algn="ctr">
              <a:buNone/>
            </a:pPr>
            <a:r>
              <a:rPr lang="en-GB" sz="4400" b="1" u="sng" dirty="0" smtClean="0">
                <a:latin typeface="Garamond" panose="02020404030301010803" pitchFamily="18" charset="0"/>
                <a:hlinkClick r:id="rId2"/>
              </a:rPr>
              <a:t>and his</a:t>
            </a:r>
          </a:p>
          <a:p>
            <a:pPr marL="0" indent="0" algn="ctr">
              <a:buNone/>
            </a:pPr>
            <a:r>
              <a:rPr lang="en-GB" sz="4400" b="1" u="sng" dirty="0" smtClean="0">
                <a:latin typeface="Garamond" panose="02020404030301010803" pitchFamily="18" charset="0"/>
                <a:hlinkClick r:id="rId2"/>
              </a:rPr>
              <a:t>Pocket Companions</a:t>
            </a:r>
          </a:p>
          <a:p>
            <a:pPr marL="0" indent="0" algn="ctr">
              <a:buNone/>
            </a:pPr>
            <a:r>
              <a:rPr lang="en-GB" sz="4400" b="1" u="sng" dirty="0" smtClean="0">
                <a:latin typeface="Garamond" panose="02020404030301010803" pitchFamily="18" charset="0"/>
                <a:hlinkClick r:id="rId2"/>
              </a:rPr>
              <a:t>of 1735</a:t>
            </a:r>
            <a:endParaRPr lang="en-GB" sz="4400" b="1" u="sng" dirty="0" smtClean="0">
              <a:latin typeface="Garamond" panose="02020404030301010803" pitchFamily="18" charset="0"/>
            </a:endParaRPr>
          </a:p>
          <a:p>
            <a:pPr marL="0" indent="0" algn="ctr">
              <a:buNone/>
            </a:pPr>
            <a:r>
              <a:rPr lang="en-GB" sz="5400" i="1" dirty="0">
                <a:latin typeface="Garamond" panose="02020404030301010803" pitchFamily="18" charset="0"/>
              </a:rPr>
              <a:t/>
            </a:r>
            <a:br>
              <a:rPr lang="en-GB" sz="5400" i="1" dirty="0">
                <a:latin typeface="Garamond" panose="02020404030301010803" pitchFamily="18" charset="0"/>
              </a:rPr>
            </a:br>
            <a:r>
              <a:rPr lang="en-GB" sz="5400" i="1" dirty="0">
                <a:latin typeface="Garamond" panose="02020404030301010803" pitchFamily="18" charset="0"/>
              </a:rPr>
              <a:t>John Belton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960973" y="389619"/>
            <a:ext cx="4234366" cy="6537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197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>
                <a:latin typeface="Garamond" panose="02020404030301010803" pitchFamily="18" charset="0"/>
              </a:rPr>
              <a:t>Before I go  - A Conundrum</a:t>
            </a:r>
            <a:br>
              <a:rPr lang="en-GB" b="1" dirty="0" smtClean="0">
                <a:latin typeface="Garamond" panose="02020404030301010803" pitchFamily="18" charset="0"/>
              </a:rPr>
            </a:br>
            <a:r>
              <a:rPr lang="fr-FR" b="1" dirty="0">
                <a:latin typeface="Garamond" panose="02020404030301010803" pitchFamily="18" charset="0"/>
              </a:rPr>
              <a:t>Avant de partir - une énigme</a:t>
            </a:r>
            <a:endParaRPr lang="en-GB" b="1" dirty="0"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b="1" dirty="0" smtClean="0">
                <a:latin typeface="Garamond" panose="02020404030301010803" pitchFamily="18" charset="0"/>
              </a:rPr>
              <a:t>I Of God and Religion</a:t>
            </a:r>
          </a:p>
          <a:p>
            <a:pPr marL="0" indent="0">
              <a:buNone/>
            </a:pPr>
            <a:r>
              <a:rPr lang="en-GB" dirty="0" smtClean="0">
                <a:latin typeface="Garamond" panose="02020404030301010803" pitchFamily="18" charset="0"/>
              </a:rPr>
              <a:t>Why did the Moderns and Scotland choose the Anderson 1723 version and the </a:t>
            </a:r>
            <a:r>
              <a:rPr lang="en-GB" dirty="0" err="1" smtClean="0">
                <a:latin typeface="Garamond" panose="02020404030301010803" pitchFamily="18" charset="0"/>
              </a:rPr>
              <a:t>Antients</a:t>
            </a:r>
            <a:r>
              <a:rPr lang="en-GB" dirty="0" smtClean="0">
                <a:latin typeface="Garamond" panose="02020404030301010803" pitchFamily="18" charset="0"/>
              </a:rPr>
              <a:t> and </a:t>
            </a:r>
            <a:r>
              <a:rPr lang="en-GB" dirty="0">
                <a:latin typeface="Garamond" panose="02020404030301010803" pitchFamily="18" charset="0"/>
              </a:rPr>
              <a:t>I</a:t>
            </a:r>
            <a:r>
              <a:rPr lang="en-GB" dirty="0" smtClean="0">
                <a:latin typeface="Garamond" panose="02020404030301010803" pitchFamily="18" charset="0"/>
              </a:rPr>
              <a:t>reland chose Andersons 1738 Constitutions </a:t>
            </a:r>
            <a:r>
              <a:rPr lang="en-GB" dirty="0">
                <a:latin typeface="Garamond" panose="02020404030301010803" pitchFamily="18" charset="0"/>
              </a:rPr>
              <a:t>with its </a:t>
            </a:r>
            <a:r>
              <a:rPr lang="en-GB" dirty="0" err="1">
                <a:latin typeface="Garamond" panose="02020404030301010803" pitchFamily="18" charset="0"/>
              </a:rPr>
              <a:t>Noachida</a:t>
            </a:r>
            <a:r>
              <a:rPr lang="en-GB" dirty="0">
                <a:latin typeface="Garamond" panose="02020404030301010803" pitchFamily="18" charset="0"/>
              </a:rPr>
              <a:t> </a:t>
            </a:r>
            <a:r>
              <a:rPr lang="en-GB" dirty="0" smtClean="0">
                <a:latin typeface="Garamond" panose="02020404030301010803" pitchFamily="18" charset="0"/>
              </a:rPr>
              <a:t>version?</a:t>
            </a:r>
          </a:p>
          <a:p>
            <a:pPr marL="0" indent="0">
              <a:buNone/>
            </a:pPr>
            <a:endParaRPr lang="en-GB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en-GB" dirty="0" smtClean="0">
                <a:latin typeface="Garamond" panose="02020404030301010803" pitchFamily="18" charset="0"/>
              </a:rPr>
              <a:t>Was it  something national, social or religious? </a:t>
            </a:r>
          </a:p>
          <a:p>
            <a:pPr marL="0" indent="0">
              <a:buNone/>
            </a:pPr>
            <a:r>
              <a:rPr lang="en-GB" dirty="0" smtClean="0">
                <a:latin typeface="Garamond" panose="02020404030301010803" pitchFamily="18" charset="0"/>
              </a:rPr>
              <a:t>Or was it something to do with masonic social demographics in different Grand Lodge?</a:t>
            </a:r>
          </a:p>
          <a:p>
            <a:pPr marL="0" indent="0">
              <a:buNone/>
            </a:pPr>
            <a:r>
              <a:rPr lang="en-GB" dirty="0" smtClean="0">
                <a:latin typeface="Garamond" panose="02020404030301010803" pitchFamily="18" charset="0"/>
              </a:rPr>
              <a:t>After all Dermott tells us that he had a wide choice of sources !</a:t>
            </a:r>
            <a:endParaRPr lang="en-GB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4851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Garamond" panose="02020404030301010803" pitchFamily="18" charset="0"/>
              </a:rPr>
              <a:t>Laurence Dermott in </a:t>
            </a:r>
            <a:r>
              <a:rPr lang="en-GB" b="1" dirty="0" err="1" smtClean="0">
                <a:latin typeface="Garamond" panose="02020404030301010803" pitchFamily="18" charset="0"/>
              </a:rPr>
              <a:t>Ahiman</a:t>
            </a:r>
            <a:r>
              <a:rPr lang="en-GB" b="1" dirty="0" smtClean="0">
                <a:latin typeface="Garamond" panose="02020404030301010803" pitchFamily="18" charset="0"/>
              </a:rPr>
              <a:t> </a:t>
            </a:r>
            <a:r>
              <a:rPr lang="en-GB" b="1" dirty="0" err="1" smtClean="0">
                <a:latin typeface="Garamond" panose="02020404030301010803" pitchFamily="18" charset="0"/>
              </a:rPr>
              <a:t>Rezon</a:t>
            </a:r>
            <a:r>
              <a:rPr lang="en-GB" b="1" dirty="0" smtClean="0">
                <a:latin typeface="Garamond" panose="02020404030301010803" pitchFamily="18" charset="0"/>
              </a:rPr>
              <a:t> 1756</a:t>
            </a:r>
            <a:endParaRPr lang="en-GB" b="1" dirty="0">
              <a:latin typeface="Garamond" panose="02020404030301010803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799" y="1831137"/>
            <a:ext cx="7978346" cy="10835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799" y="2914684"/>
            <a:ext cx="8033951" cy="3943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8260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00958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19558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247" y="0"/>
            <a:ext cx="7550741" cy="1194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1217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107" y="0"/>
            <a:ext cx="102737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5226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6755" y="-453081"/>
            <a:ext cx="4913563" cy="7311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149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6724" y="-39225"/>
            <a:ext cx="5132173" cy="30316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401" y="3155093"/>
            <a:ext cx="10895786" cy="346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474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43" y="197708"/>
            <a:ext cx="4072447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2324" y="1382316"/>
            <a:ext cx="6569676" cy="2205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578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41" y="222422"/>
            <a:ext cx="4072447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595" y="428367"/>
            <a:ext cx="44417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049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="1" dirty="0" smtClean="0">
                <a:latin typeface="Garamond" panose="02020404030301010803" pitchFamily="18" charset="0"/>
              </a:rPr>
              <a:t>GLE Proceedings - 24 February 1735</a:t>
            </a:r>
            <a:endParaRPr lang="en-GB" sz="4800" b="1" dirty="0">
              <a:latin typeface="Garamond" panose="02020404030301010803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399" y="2171000"/>
            <a:ext cx="8611201" cy="1601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0399" y="4252912"/>
            <a:ext cx="8656051" cy="18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863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886" y="365125"/>
            <a:ext cx="8880389" cy="36344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121106"/>
            <a:ext cx="10589741" cy="1781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642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752"/>
            <a:ext cx="7599405" cy="39394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00294"/>
            <a:ext cx="7809470" cy="2257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109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9424" y="1"/>
            <a:ext cx="10515600" cy="6522180"/>
          </a:xfrm>
        </p:spPr>
        <p:txBody>
          <a:bodyPr>
            <a:normAutofit/>
          </a:bodyPr>
          <a:lstStyle/>
          <a:p>
            <a:r>
              <a:rPr lang="en-GB" b="1" dirty="0" smtClean="0">
                <a:latin typeface="Garamond" panose="02020404030301010803" pitchFamily="18" charset="0"/>
              </a:rPr>
              <a:t/>
            </a:r>
            <a:br>
              <a:rPr lang="en-GB" b="1" dirty="0" smtClean="0">
                <a:latin typeface="Garamond" panose="02020404030301010803" pitchFamily="18" charset="0"/>
              </a:rPr>
            </a:br>
            <a:endParaRPr lang="en-GB" b="1" dirty="0">
              <a:latin typeface="Garamond" panose="02020404030301010803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223" y="-980677"/>
            <a:ext cx="4473843" cy="7838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5480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latin typeface="Garamond" panose="02020404030301010803" pitchFamily="18" charset="0"/>
              </a:rPr>
              <a:t>Flavius Josephus </a:t>
            </a:r>
            <a:br>
              <a:rPr lang="en-GB" b="1" dirty="0" smtClean="0">
                <a:latin typeface="Garamond" panose="02020404030301010803" pitchFamily="18" charset="0"/>
              </a:rPr>
            </a:br>
            <a:r>
              <a:rPr lang="en-GB" b="1" i="1" dirty="0" smtClean="0">
                <a:latin typeface="Garamond" panose="02020404030301010803" pitchFamily="18" charset="0"/>
              </a:rPr>
              <a:t>Antiquities of the Jews </a:t>
            </a:r>
            <a:r>
              <a:rPr lang="en-GB" b="1" dirty="0" smtClean="0">
                <a:latin typeface="Garamond" panose="02020404030301010803" pitchFamily="18" charset="0"/>
              </a:rPr>
              <a:t/>
            </a:r>
            <a:br>
              <a:rPr lang="en-GB" b="1" dirty="0" smtClean="0">
                <a:latin typeface="Garamond" panose="02020404030301010803" pitchFamily="18" charset="0"/>
              </a:rPr>
            </a:br>
            <a:r>
              <a:rPr lang="en-GB" b="1" dirty="0" smtClean="0">
                <a:latin typeface="Garamond" panose="02020404030301010803" pitchFamily="18" charset="0"/>
              </a:rPr>
              <a:t> 93-94 AD</a:t>
            </a:r>
            <a:endParaRPr lang="en-GB" b="1" dirty="0">
              <a:latin typeface="Garamond" panose="02020404030301010803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796" y="50252"/>
            <a:ext cx="5261184" cy="6664167"/>
          </a:xfrm>
        </p:spPr>
      </p:pic>
    </p:spTree>
    <p:extLst>
      <p:ext uri="{BB962C8B-B14F-4D97-AF65-F5344CB8AC3E}">
        <p14:creationId xmlns:p14="http://schemas.microsoft.com/office/powerpoint/2010/main" val="4546709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27844</TotalTime>
  <Words>96</Words>
  <Application>Microsoft Office PowerPoint</Application>
  <PresentationFormat>Widescreen</PresentationFormat>
  <Paragraphs>16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Garamond</vt:lpstr>
      <vt:lpstr>Office Theme</vt:lpstr>
      <vt:lpstr>PowerPoint Presentation</vt:lpstr>
      <vt:lpstr>PowerPoint Presentation</vt:lpstr>
      <vt:lpstr>PowerPoint Presentation</vt:lpstr>
      <vt:lpstr>PowerPoint Presentation</vt:lpstr>
      <vt:lpstr>GLE Proceedings - 24 February 1735</vt:lpstr>
      <vt:lpstr>PowerPoint Presentation</vt:lpstr>
      <vt:lpstr>PowerPoint Presentation</vt:lpstr>
      <vt:lpstr> </vt:lpstr>
      <vt:lpstr>Flavius Josephus  Antiquities of the Jews   93-94 AD</vt:lpstr>
      <vt:lpstr>Before I go  - A Conundrum Avant de partir - une énigme</vt:lpstr>
      <vt:lpstr>Laurence Dermott in Ahiman Rezon 1756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30</cp:revision>
  <dcterms:created xsi:type="dcterms:W3CDTF">2022-02-13T14:01:19Z</dcterms:created>
  <dcterms:modified xsi:type="dcterms:W3CDTF">2022-05-23T10:18:38Z</dcterms:modified>
</cp:coreProperties>
</file>